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7" r:id="rId5"/>
    <p:sldId id="256" r:id="rId6"/>
    <p:sldId id="258" r:id="rId7"/>
    <p:sldId id="259" r:id="rId8"/>
    <p:sldId id="260" r:id="rId9"/>
    <p:sldId id="261" r:id="rId10"/>
    <p:sldId id="262" r:id="rId11"/>
    <p:sldId id="267" r:id="rId12"/>
    <p:sldId id="263" r:id="rId13"/>
    <p:sldId id="265" r:id="rId14"/>
    <p:sldId id="264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us Jen" initials="LJ" lastIdx="2" clrIdx="0">
    <p:extLst>
      <p:ext uri="{19B8F6BF-5375-455C-9EA6-DF929625EA0E}">
        <p15:presenceInfo xmlns:p15="http://schemas.microsoft.com/office/powerpoint/2012/main" userId="S::useregroup2@m365x279894.onmicrosoft.com::461e7748-f322-4da3-912f-8b9ce5aef66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B676"/>
    <a:srgbClr val="2038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7DEA99-9B5E-4CE7-8B0F-8517B73027F5}" v="87" dt="2020-02-11T22:49:53.121"/>
    <p1510:client id="{26EB1F2E-E902-431D-9C7F-8D1EDE1A2EC4}" v="14" dt="2020-02-11T23:18:08.137"/>
    <p1510:client id="{2A8A5644-7F2A-4AA8-860A-9DC82CFEA9D1}" v="11" dt="2020-02-11T15:30:18.684"/>
    <p1510:client id="{3D81D5C1-A96D-4FA1-B9D5-A76C35FD7701}" v="57" dt="2020-02-11T22:12:03.538"/>
    <p1510:client id="{75A70F5C-D447-42E5-AE35-0291FF6AFFAC}" v="336" dt="2020-02-11T21:57:00.526"/>
    <p1510:client id="{9D56B439-95F5-4091-8127-43DD10FD2DC3}" v="23" dt="2020-02-11T21:37:59.193"/>
    <p1510:client id="{A6685542-F8AD-46B7-B532-10654DFA7608}" v="1" dt="2020-02-11T17:01:07.569"/>
    <p1510:client id="{A7F63E7E-2682-4444-98D8-767233B47CCB}" v="5" dt="2020-02-11T16:59:05.5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9"/>
    <p:restoredTop sz="94694"/>
  </p:normalViewPr>
  <p:slideViewPr>
    <p:cSldViewPr snapToGrid="0">
      <p:cViewPr varScale="1">
        <p:scale>
          <a:sx n="121" d="100"/>
          <a:sy n="121" d="100"/>
        </p:scale>
        <p:origin x="5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AFFCC13-49A3-6B40-863D-EAADD8B6E2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27E8C0-DA33-5646-B0A3-F5F8F3F339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9C8C7-3245-4B46-81C8-A39606BAD121}" type="datetimeFigureOut">
              <a:rPr lang="en-US" smtClean="0"/>
              <a:t>3/4/20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323135-7A02-A946-A3D8-5B9801D86E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B7727B-2608-1F4C-AC1D-2A5DFC3613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65B601-44A4-7746-95B8-DB433009C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8393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A7CF3C-DDF4-1143-9A0B-AB2BBE56A905}" type="datetimeFigureOut">
              <a:rPr lang="en-US" smtClean="0"/>
              <a:t>3/4/20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626036-B485-4947-AB0A-781BCF96D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198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6968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40A38CD-63C7-D342-8AB4-0E7ED742A883}"/>
              </a:ext>
            </a:extLst>
          </p:cNvPr>
          <p:cNvCxnSpPr/>
          <p:nvPr userDrawn="1"/>
        </p:nvCxnSpPr>
        <p:spPr>
          <a:xfrm>
            <a:off x="595745" y="6567055"/>
            <a:ext cx="11139055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8B47F-04FF-AB49-A6FA-5CF1DEB24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9847" y="6377371"/>
            <a:ext cx="538655" cy="365125"/>
          </a:xfrm>
        </p:spPr>
        <p:txBody>
          <a:bodyPr/>
          <a:lstStyle/>
          <a:p>
            <a:fld id="{1617B23B-8549-3743-A67C-91F102689D9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841D96-93D9-074D-9945-E04FE1F60F8B}"/>
              </a:ext>
            </a:extLst>
          </p:cNvPr>
          <p:cNvSpPr/>
          <p:nvPr userDrawn="1"/>
        </p:nvSpPr>
        <p:spPr>
          <a:xfrm>
            <a:off x="1" y="210207"/>
            <a:ext cx="189186" cy="662151"/>
          </a:xfrm>
          <a:prstGeom prst="rect">
            <a:avLst/>
          </a:prstGeom>
          <a:solidFill>
            <a:srgbClr val="BCB676"/>
          </a:solidFill>
          <a:ln>
            <a:solidFill>
              <a:srgbClr val="BCB6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FBAF465-0D06-DA45-912D-B5A64B01E90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51681523"/>
              </p:ext>
            </p:extLst>
          </p:nvPr>
        </p:nvGraphicFramePr>
        <p:xfrm>
          <a:off x="602867" y="6569392"/>
          <a:ext cx="1113905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4764">
                  <a:extLst>
                    <a:ext uri="{9D8B030D-6E8A-4147-A177-3AD203B41FA5}">
                      <a16:colId xmlns:a16="http://schemas.microsoft.com/office/drawing/2014/main" val="2647525907"/>
                    </a:ext>
                  </a:extLst>
                </a:gridCol>
                <a:gridCol w="2784764">
                  <a:extLst>
                    <a:ext uri="{9D8B030D-6E8A-4147-A177-3AD203B41FA5}">
                      <a16:colId xmlns:a16="http://schemas.microsoft.com/office/drawing/2014/main" val="2525787199"/>
                    </a:ext>
                  </a:extLst>
                </a:gridCol>
                <a:gridCol w="2784764">
                  <a:extLst>
                    <a:ext uri="{9D8B030D-6E8A-4147-A177-3AD203B41FA5}">
                      <a16:colId xmlns:a16="http://schemas.microsoft.com/office/drawing/2014/main" val="1577116180"/>
                    </a:ext>
                  </a:extLst>
                </a:gridCol>
                <a:gridCol w="2784764">
                  <a:extLst>
                    <a:ext uri="{9D8B030D-6E8A-4147-A177-3AD203B41FA5}">
                      <a16:colId xmlns:a16="http://schemas.microsoft.com/office/drawing/2014/main" val="746695447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BCB676"/>
                          </a:solidFill>
                        </a:rPr>
                        <a:t>Introduction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3"/>
                          </a:solidFill>
                        </a:rPr>
                        <a:t>Software Engineering Process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3"/>
                          </a:solidFill>
                        </a:rPr>
                        <a:t>Technology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3"/>
                          </a:solidFill>
                        </a:rPr>
                        <a:t>Demonstration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933305"/>
                  </a:ext>
                </a:extLst>
              </a:tr>
            </a:tbl>
          </a:graphicData>
        </a:graphic>
      </p:graphicFrame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766C08-B80A-D149-B18E-06A7DFB4839D}"/>
              </a:ext>
            </a:extLst>
          </p:cNvPr>
          <p:cNvCxnSpPr>
            <a:cxnSpLocks/>
          </p:cNvCxnSpPr>
          <p:nvPr userDrawn="1"/>
        </p:nvCxnSpPr>
        <p:spPr>
          <a:xfrm flipV="1">
            <a:off x="600076" y="6571819"/>
            <a:ext cx="2777914" cy="1"/>
          </a:xfrm>
          <a:prstGeom prst="line">
            <a:avLst/>
          </a:prstGeom>
          <a:ln w="38100">
            <a:solidFill>
              <a:srgbClr val="BCB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D1DBEB-E557-264A-B69D-249B42F95F2F}"/>
              </a:ext>
            </a:extLst>
          </p:cNvPr>
          <p:cNvCxnSpPr>
            <a:cxnSpLocks/>
          </p:cNvCxnSpPr>
          <p:nvPr userDrawn="1"/>
        </p:nvCxnSpPr>
        <p:spPr>
          <a:xfrm>
            <a:off x="378372" y="925961"/>
            <a:ext cx="11676468" cy="0"/>
          </a:xfrm>
          <a:prstGeom prst="line">
            <a:avLst/>
          </a:prstGeom>
          <a:ln>
            <a:solidFill>
              <a:srgbClr val="BCB67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944D7B18-8A09-4149-9A6F-476FDC7F6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59080"/>
            <a:ext cx="10515600" cy="670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D71D26-79AC-B245-BB2D-386C3C17D7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2617" y="171755"/>
            <a:ext cx="696686" cy="6966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F8FFAD-C3CD-984D-9DDB-59B05C4BE573}"/>
              </a:ext>
            </a:extLst>
          </p:cNvPr>
          <p:cNvSpPr txBox="1"/>
          <p:nvPr userDrawn="1"/>
        </p:nvSpPr>
        <p:spPr>
          <a:xfrm>
            <a:off x="11122910" y="91734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Mapp</a:t>
            </a:r>
          </a:p>
        </p:txBody>
      </p:sp>
    </p:spTree>
    <p:extLst>
      <p:ext uri="{BB962C8B-B14F-4D97-AF65-F5344CB8AC3E}">
        <p14:creationId xmlns:p14="http://schemas.microsoft.com/office/powerpoint/2010/main" val="107306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40A38CD-63C7-D342-8AB4-0E7ED742A883}"/>
              </a:ext>
            </a:extLst>
          </p:cNvPr>
          <p:cNvCxnSpPr/>
          <p:nvPr userDrawn="1"/>
        </p:nvCxnSpPr>
        <p:spPr>
          <a:xfrm>
            <a:off x="595745" y="6567055"/>
            <a:ext cx="11139055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8B47F-04FF-AB49-A6FA-5CF1DEB24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9847" y="6377371"/>
            <a:ext cx="538655" cy="365125"/>
          </a:xfrm>
        </p:spPr>
        <p:txBody>
          <a:bodyPr/>
          <a:lstStyle/>
          <a:p>
            <a:fld id="{1617B23B-8549-3743-A67C-91F102689D9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841D96-93D9-074D-9945-E04FE1F60F8B}"/>
              </a:ext>
            </a:extLst>
          </p:cNvPr>
          <p:cNvSpPr/>
          <p:nvPr userDrawn="1"/>
        </p:nvSpPr>
        <p:spPr>
          <a:xfrm>
            <a:off x="1" y="210207"/>
            <a:ext cx="189186" cy="662151"/>
          </a:xfrm>
          <a:prstGeom prst="rect">
            <a:avLst/>
          </a:prstGeom>
          <a:solidFill>
            <a:srgbClr val="BCB676"/>
          </a:solidFill>
          <a:ln>
            <a:solidFill>
              <a:srgbClr val="BCB6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FBAF465-0D06-DA45-912D-B5A64B01E90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54647273"/>
              </p:ext>
            </p:extLst>
          </p:nvPr>
        </p:nvGraphicFramePr>
        <p:xfrm>
          <a:off x="602867" y="6569392"/>
          <a:ext cx="1113905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4764">
                  <a:extLst>
                    <a:ext uri="{9D8B030D-6E8A-4147-A177-3AD203B41FA5}">
                      <a16:colId xmlns:a16="http://schemas.microsoft.com/office/drawing/2014/main" val="2647525907"/>
                    </a:ext>
                  </a:extLst>
                </a:gridCol>
                <a:gridCol w="2784764">
                  <a:extLst>
                    <a:ext uri="{9D8B030D-6E8A-4147-A177-3AD203B41FA5}">
                      <a16:colId xmlns:a16="http://schemas.microsoft.com/office/drawing/2014/main" val="2525787199"/>
                    </a:ext>
                  </a:extLst>
                </a:gridCol>
                <a:gridCol w="2784764">
                  <a:extLst>
                    <a:ext uri="{9D8B030D-6E8A-4147-A177-3AD203B41FA5}">
                      <a16:colId xmlns:a16="http://schemas.microsoft.com/office/drawing/2014/main" val="1577116180"/>
                    </a:ext>
                  </a:extLst>
                </a:gridCol>
                <a:gridCol w="2784764">
                  <a:extLst>
                    <a:ext uri="{9D8B030D-6E8A-4147-A177-3AD203B41FA5}">
                      <a16:colId xmlns:a16="http://schemas.microsoft.com/office/drawing/2014/main" val="746695447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3"/>
                          </a:solidFill>
                        </a:rPr>
                        <a:t>Introduction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BCB676"/>
                          </a:solidFill>
                        </a:rPr>
                        <a:t>Software Engineering Process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3"/>
                          </a:solidFill>
                        </a:rPr>
                        <a:t>Technology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3"/>
                          </a:solidFill>
                        </a:rPr>
                        <a:t>Demonstration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933305"/>
                  </a:ext>
                </a:extLst>
              </a:tr>
            </a:tbl>
          </a:graphicData>
        </a:graphic>
      </p:graphicFrame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766C08-B80A-D149-B18E-06A7DFB4839D}"/>
              </a:ext>
            </a:extLst>
          </p:cNvPr>
          <p:cNvCxnSpPr>
            <a:cxnSpLocks/>
          </p:cNvCxnSpPr>
          <p:nvPr userDrawn="1"/>
        </p:nvCxnSpPr>
        <p:spPr>
          <a:xfrm flipV="1">
            <a:off x="3387358" y="6568898"/>
            <a:ext cx="2777914" cy="1"/>
          </a:xfrm>
          <a:prstGeom prst="line">
            <a:avLst/>
          </a:prstGeom>
          <a:ln w="38100">
            <a:solidFill>
              <a:srgbClr val="BCB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D1DBEB-E557-264A-B69D-249B42F95F2F}"/>
              </a:ext>
            </a:extLst>
          </p:cNvPr>
          <p:cNvCxnSpPr>
            <a:cxnSpLocks/>
          </p:cNvCxnSpPr>
          <p:nvPr userDrawn="1"/>
        </p:nvCxnSpPr>
        <p:spPr>
          <a:xfrm>
            <a:off x="378372" y="925961"/>
            <a:ext cx="11676468" cy="0"/>
          </a:xfrm>
          <a:prstGeom prst="line">
            <a:avLst/>
          </a:prstGeom>
          <a:ln>
            <a:solidFill>
              <a:srgbClr val="BCB67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944D7B18-8A09-4149-9A6F-476FDC7F6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59080"/>
            <a:ext cx="10515600" cy="670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D71D26-79AC-B245-BB2D-386C3C17D7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2617" y="171755"/>
            <a:ext cx="696686" cy="6966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F8FFAD-C3CD-984D-9DDB-59B05C4BE573}"/>
              </a:ext>
            </a:extLst>
          </p:cNvPr>
          <p:cNvSpPr txBox="1"/>
          <p:nvPr userDrawn="1"/>
        </p:nvSpPr>
        <p:spPr>
          <a:xfrm>
            <a:off x="11122910" y="91734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Mapp</a:t>
            </a:r>
          </a:p>
        </p:txBody>
      </p:sp>
    </p:spTree>
    <p:extLst>
      <p:ext uri="{BB962C8B-B14F-4D97-AF65-F5344CB8AC3E}">
        <p14:creationId xmlns:p14="http://schemas.microsoft.com/office/powerpoint/2010/main" val="1901364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40A38CD-63C7-D342-8AB4-0E7ED742A883}"/>
              </a:ext>
            </a:extLst>
          </p:cNvPr>
          <p:cNvCxnSpPr/>
          <p:nvPr userDrawn="1"/>
        </p:nvCxnSpPr>
        <p:spPr>
          <a:xfrm>
            <a:off x="595745" y="6567055"/>
            <a:ext cx="11139055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8B47F-04FF-AB49-A6FA-5CF1DEB24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9847" y="6377371"/>
            <a:ext cx="538655" cy="365125"/>
          </a:xfrm>
        </p:spPr>
        <p:txBody>
          <a:bodyPr/>
          <a:lstStyle/>
          <a:p>
            <a:fld id="{1617B23B-8549-3743-A67C-91F102689D9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841D96-93D9-074D-9945-E04FE1F60F8B}"/>
              </a:ext>
            </a:extLst>
          </p:cNvPr>
          <p:cNvSpPr/>
          <p:nvPr userDrawn="1"/>
        </p:nvSpPr>
        <p:spPr>
          <a:xfrm>
            <a:off x="1" y="210207"/>
            <a:ext cx="189186" cy="662151"/>
          </a:xfrm>
          <a:prstGeom prst="rect">
            <a:avLst/>
          </a:prstGeom>
          <a:solidFill>
            <a:srgbClr val="BCB676"/>
          </a:solidFill>
          <a:ln>
            <a:solidFill>
              <a:srgbClr val="BCB6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FBAF465-0D06-DA45-912D-B5A64B01E90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07761959"/>
              </p:ext>
            </p:extLst>
          </p:nvPr>
        </p:nvGraphicFramePr>
        <p:xfrm>
          <a:off x="602867" y="6569392"/>
          <a:ext cx="1113905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4764">
                  <a:extLst>
                    <a:ext uri="{9D8B030D-6E8A-4147-A177-3AD203B41FA5}">
                      <a16:colId xmlns:a16="http://schemas.microsoft.com/office/drawing/2014/main" val="2647525907"/>
                    </a:ext>
                  </a:extLst>
                </a:gridCol>
                <a:gridCol w="2784764">
                  <a:extLst>
                    <a:ext uri="{9D8B030D-6E8A-4147-A177-3AD203B41FA5}">
                      <a16:colId xmlns:a16="http://schemas.microsoft.com/office/drawing/2014/main" val="2525787199"/>
                    </a:ext>
                  </a:extLst>
                </a:gridCol>
                <a:gridCol w="2784764">
                  <a:extLst>
                    <a:ext uri="{9D8B030D-6E8A-4147-A177-3AD203B41FA5}">
                      <a16:colId xmlns:a16="http://schemas.microsoft.com/office/drawing/2014/main" val="1577116180"/>
                    </a:ext>
                  </a:extLst>
                </a:gridCol>
                <a:gridCol w="2784764">
                  <a:extLst>
                    <a:ext uri="{9D8B030D-6E8A-4147-A177-3AD203B41FA5}">
                      <a16:colId xmlns:a16="http://schemas.microsoft.com/office/drawing/2014/main" val="746695447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3"/>
                          </a:solidFill>
                        </a:rPr>
                        <a:t>Introduction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3"/>
                          </a:solidFill>
                        </a:rPr>
                        <a:t>Software Engineering Process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BCB676"/>
                          </a:solidFill>
                        </a:rPr>
                        <a:t>Technology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3"/>
                          </a:solidFill>
                        </a:rPr>
                        <a:t>Demonstration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933305"/>
                  </a:ext>
                </a:extLst>
              </a:tr>
            </a:tbl>
          </a:graphicData>
        </a:graphic>
      </p:graphicFrame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766C08-B80A-D149-B18E-06A7DFB4839D}"/>
              </a:ext>
            </a:extLst>
          </p:cNvPr>
          <p:cNvCxnSpPr>
            <a:cxnSpLocks/>
          </p:cNvCxnSpPr>
          <p:nvPr userDrawn="1"/>
        </p:nvCxnSpPr>
        <p:spPr>
          <a:xfrm flipV="1">
            <a:off x="6172395" y="6567055"/>
            <a:ext cx="2777914" cy="1"/>
          </a:xfrm>
          <a:prstGeom prst="line">
            <a:avLst/>
          </a:prstGeom>
          <a:ln w="38100">
            <a:solidFill>
              <a:srgbClr val="BCB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D1DBEB-E557-264A-B69D-249B42F95F2F}"/>
              </a:ext>
            </a:extLst>
          </p:cNvPr>
          <p:cNvCxnSpPr>
            <a:cxnSpLocks/>
          </p:cNvCxnSpPr>
          <p:nvPr userDrawn="1"/>
        </p:nvCxnSpPr>
        <p:spPr>
          <a:xfrm>
            <a:off x="378372" y="925961"/>
            <a:ext cx="11676468" cy="0"/>
          </a:xfrm>
          <a:prstGeom prst="line">
            <a:avLst/>
          </a:prstGeom>
          <a:ln>
            <a:solidFill>
              <a:srgbClr val="BCB67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944D7B18-8A09-4149-9A6F-476FDC7F6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59080"/>
            <a:ext cx="10515600" cy="670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D71D26-79AC-B245-BB2D-386C3C17D7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2617" y="171755"/>
            <a:ext cx="696686" cy="6966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F8FFAD-C3CD-984D-9DDB-59B05C4BE573}"/>
              </a:ext>
            </a:extLst>
          </p:cNvPr>
          <p:cNvSpPr txBox="1"/>
          <p:nvPr userDrawn="1"/>
        </p:nvSpPr>
        <p:spPr>
          <a:xfrm>
            <a:off x="11122910" y="91734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Mapp</a:t>
            </a:r>
          </a:p>
        </p:txBody>
      </p:sp>
    </p:spTree>
    <p:extLst>
      <p:ext uri="{BB962C8B-B14F-4D97-AF65-F5344CB8AC3E}">
        <p14:creationId xmlns:p14="http://schemas.microsoft.com/office/powerpoint/2010/main" val="2502778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40A38CD-63C7-D342-8AB4-0E7ED742A883}"/>
              </a:ext>
            </a:extLst>
          </p:cNvPr>
          <p:cNvCxnSpPr/>
          <p:nvPr userDrawn="1"/>
        </p:nvCxnSpPr>
        <p:spPr>
          <a:xfrm>
            <a:off x="595745" y="6567055"/>
            <a:ext cx="11139055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8B47F-04FF-AB49-A6FA-5CF1DEB24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9847" y="6377371"/>
            <a:ext cx="538655" cy="365125"/>
          </a:xfrm>
        </p:spPr>
        <p:txBody>
          <a:bodyPr/>
          <a:lstStyle/>
          <a:p>
            <a:fld id="{1617B23B-8549-3743-A67C-91F102689D9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841D96-93D9-074D-9945-E04FE1F60F8B}"/>
              </a:ext>
            </a:extLst>
          </p:cNvPr>
          <p:cNvSpPr/>
          <p:nvPr userDrawn="1"/>
        </p:nvSpPr>
        <p:spPr>
          <a:xfrm>
            <a:off x="1" y="210207"/>
            <a:ext cx="189186" cy="662151"/>
          </a:xfrm>
          <a:prstGeom prst="rect">
            <a:avLst/>
          </a:prstGeom>
          <a:solidFill>
            <a:srgbClr val="BCB676"/>
          </a:solidFill>
          <a:ln>
            <a:solidFill>
              <a:srgbClr val="BCB6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FBAF465-0D06-DA45-912D-B5A64B01E90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0441539"/>
              </p:ext>
            </p:extLst>
          </p:nvPr>
        </p:nvGraphicFramePr>
        <p:xfrm>
          <a:off x="602867" y="6569392"/>
          <a:ext cx="1113905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4764">
                  <a:extLst>
                    <a:ext uri="{9D8B030D-6E8A-4147-A177-3AD203B41FA5}">
                      <a16:colId xmlns:a16="http://schemas.microsoft.com/office/drawing/2014/main" val="2647525907"/>
                    </a:ext>
                  </a:extLst>
                </a:gridCol>
                <a:gridCol w="2784764">
                  <a:extLst>
                    <a:ext uri="{9D8B030D-6E8A-4147-A177-3AD203B41FA5}">
                      <a16:colId xmlns:a16="http://schemas.microsoft.com/office/drawing/2014/main" val="2525787199"/>
                    </a:ext>
                  </a:extLst>
                </a:gridCol>
                <a:gridCol w="2784764">
                  <a:extLst>
                    <a:ext uri="{9D8B030D-6E8A-4147-A177-3AD203B41FA5}">
                      <a16:colId xmlns:a16="http://schemas.microsoft.com/office/drawing/2014/main" val="1577116180"/>
                    </a:ext>
                  </a:extLst>
                </a:gridCol>
                <a:gridCol w="2784764">
                  <a:extLst>
                    <a:ext uri="{9D8B030D-6E8A-4147-A177-3AD203B41FA5}">
                      <a16:colId xmlns:a16="http://schemas.microsoft.com/office/drawing/2014/main" val="746695447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3"/>
                          </a:solidFill>
                        </a:rPr>
                        <a:t>Introduction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3"/>
                          </a:solidFill>
                        </a:rPr>
                        <a:t>Software Engineering Process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3"/>
                          </a:solidFill>
                        </a:rPr>
                        <a:t>Technology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BCB676"/>
                          </a:solidFill>
                        </a:rPr>
                        <a:t>Demonstration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933305"/>
                  </a:ext>
                </a:extLst>
              </a:tr>
            </a:tbl>
          </a:graphicData>
        </a:graphic>
      </p:graphicFrame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766C08-B80A-D149-B18E-06A7DFB4839D}"/>
              </a:ext>
            </a:extLst>
          </p:cNvPr>
          <p:cNvCxnSpPr>
            <a:cxnSpLocks/>
          </p:cNvCxnSpPr>
          <p:nvPr userDrawn="1"/>
        </p:nvCxnSpPr>
        <p:spPr>
          <a:xfrm flipV="1">
            <a:off x="8956886" y="6576915"/>
            <a:ext cx="2777914" cy="1"/>
          </a:xfrm>
          <a:prstGeom prst="line">
            <a:avLst/>
          </a:prstGeom>
          <a:ln w="38100">
            <a:solidFill>
              <a:srgbClr val="BCB6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D1DBEB-E557-264A-B69D-249B42F95F2F}"/>
              </a:ext>
            </a:extLst>
          </p:cNvPr>
          <p:cNvCxnSpPr>
            <a:cxnSpLocks/>
          </p:cNvCxnSpPr>
          <p:nvPr userDrawn="1"/>
        </p:nvCxnSpPr>
        <p:spPr>
          <a:xfrm>
            <a:off x="378372" y="925961"/>
            <a:ext cx="11676468" cy="0"/>
          </a:xfrm>
          <a:prstGeom prst="line">
            <a:avLst/>
          </a:prstGeom>
          <a:ln>
            <a:solidFill>
              <a:srgbClr val="BCB67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944D7B18-8A09-4149-9A6F-476FDC7F6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59080"/>
            <a:ext cx="10515600" cy="670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D71D26-79AC-B245-BB2D-386C3C17D7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2617" y="171755"/>
            <a:ext cx="696686" cy="6966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F8FFAD-C3CD-984D-9DDB-59B05C4BE573}"/>
              </a:ext>
            </a:extLst>
          </p:cNvPr>
          <p:cNvSpPr txBox="1"/>
          <p:nvPr userDrawn="1"/>
        </p:nvSpPr>
        <p:spPr>
          <a:xfrm>
            <a:off x="11122910" y="91734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Mapp</a:t>
            </a:r>
          </a:p>
        </p:txBody>
      </p:sp>
    </p:spTree>
    <p:extLst>
      <p:ext uri="{BB962C8B-B14F-4D97-AF65-F5344CB8AC3E}">
        <p14:creationId xmlns:p14="http://schemas.microsoft.com/office/powerpoint/2010/main" val="2375123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4550E1-5A49-9D46-8D62-A5235DF2F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45D037-E6FB-BD49-A45C-C9B33A2443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349EA-B604-994D-9B95-02CDFA5F36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2531C1-4BEA-B740-A4C5-8827714E1A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FD094-96EB-684E-B5A2-923DD83C3D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7B23B-8549-3743-A67C-91F102689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54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8" r:id="rId2"/>
    <p:sldLayoutId id="2147483669" r:id="rId3"/>
    <p:sldLayoutId id="2147483670" r:id="rId4"/>
    <p:sldLayoutId id="2147483671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AE88906-FBFF-6343-8B1C-CBA08C6489D4}"/>
              </a:ext>
            </a:extLst>
          </p:cNvPr>
          <p:cNvSpPr/>
          <p:nvPr/>
        </p:nvSpPr>
        <p:spPr>
          <a:xfrm>
            <a:off x="-4" y="0"/>
            <a:ext cx="12192000" cy="6858000"/>
          </a:xfrm>
          <a:prstGeom prst="rect">
            <a:avLst/>
          </a:prstGeom>
          <a:solidFill>
            <a:srgbClr val="BCB6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A8EF4923-9D45-9148-A796-A8F358EEF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226" y="1415320"/>
            <a:ext cx="2213548" cy="22135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B576E1-1A9A-9945-A4DB-5664A4D76D8F}"/>
              </a:ext>
            </a:extLst>
          </p:cNvPr>
          <p:cNvSpPr txBox="1"/>
          <p:nvPr/>
        </p:nvSpPr>
        <p:spPr>
          <a:xfrm>
            <a:off x="5456240" y="3777521"/>
            <a:ext cx="127951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/>
              <a:t>Mapp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33634F2-F223-AE48-8B3D-8723400C0F58}"/>
              </a:ext>
            </a:extLst>
          </p:cNvPr>
          <p:cNvCxnSpPr/>
          <p:nvPr/>
        </p:nvCxnSpPr>
        <p:spPr>
          <a:xfrm>
            <a:off x="5301519" y="4610830"/>
            <a:ext cx="1588957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BED0BEB-187D-FD40-A301-C98DBF1D87B6}"/>
              </a:ext>
            </a:extLst>
          </p:cNvPr>
          <p:cNvSpPr txBox="1"/>
          <p:nvPr/>
        </p:nvSpPr>
        <p:spPr>
          <a:xfrm>
            <a:off x="5537798" y="4805661"/>
            <a:ext cx="11163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2"/>
                </a:solidFill>
              </a:rPr>
              <a:t>Team 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FBDD37-7E35-4645-8518-51E09AA661B8}"/>
              </a:ext>
            </a:extLst>
          </p:cNvPr>
          <p:cNvSpPr txBox="1"/>
          <p:nvPr/>
        </p:nvSpPr>
        <p:spPr>
          <a:xfrm>
            <a:off x="9119050" y="4726589"/>
            <a:ext cx="2906693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500" dirty="0">
                <a:solidFill>
                  <a:schemeClr val="tx2"/>
                </a:solidFill>
              </a:rPr>
              <a:t>Laurence Pak Nin NG</a:t>
            </a:r>
          </a:p>
          <a:p>
            <a:pPr algn="r"/>
            <a:r>
              <a:rPr lang="en-US" sz="2500" dirty="0">
                <a:solidFill>
                  <a:schemeClr val="tx2"/>
                </a:solidFill>
              </a:rPr>
              <a:t>Markian Hromiak</a:t>
            </a:r>
          </a:p>
          <a:p>
            <a:pPr algn="r"/>
            <a:r>
              <a:rPr lang="en-US" sz="2500" dirty="0">
                <a:solidFill>
                  <a:schemeClr val="tx2"/>
                </a:solidFill>
              </a:rPr>
              <a:t>Sam Milner</a:t>
            </a:r>
          </a:p>
          <a:p>
            <a:pPr algn="r"/>
            <a:r>
              <a:rPr lang="en-US" sz="2500" dirty="0">
                <a:solidFill>
                  <a:schemeClr val="tx2"/>
                </a:solidFill>
              </a:rPr>
              <a:t>Steven Nguyen</a:t>
            </a:r>
          </a:p>
          <a:p>
            <a:pPr algn="r"/>
            <a:r>
              <a:rPr lang="en-US" sz="2500" dirty="0">
                <a:solidFill>
                  <a:schemeClr val="tx2"/>
                </a:solidFill>
              </a:rPr>
              <a:t>Todor Naydenov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44B3DA-9EDE-0F42-BC38-9C5C4F540B86}"/>
              </a:ext>
            </a:extLst>
          </p:cNvPr>
          <p:cNvSpPr txBox="1"/>
          <p:nvPr/>
        </p:nvSpPr>
        <p:spPr>
          <a:xfrm>
            <a:off x="675861" y="-39358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14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3D4DC-165D-D148-8DC4-4AAC9DA49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7B23B-8549-3743-A67C-91F102689D9A}" type="slidenum">
              <a:rPr lang="en-US" smtClean="0"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9815D5-8047-C441-A9BA-9375B1FBC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Used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66EB9D-C2D4-C142-ACCB-3AD4D66B9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721" y="1731980"/>
            <a:ext cx="3178782" cy="3931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B6CA67-CFAE-CC4F-BFB8-2D2885A42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97" y="1731980"/>
            <a:ext cx="3178783" cy="39319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F2ACCE-DDA3-7144-97D9-FC5F5F4B8296}"/>
              </a:ext>
            </a:extLst>
          </p:cNvPr>
          <p:cNvSpPr txBox="1"/>
          <p:nvPr/>
        </p:nvSpPr>
        <p:spPr>
          <a:xfrm>
            <a:off x="3728008" y="1301093"/>
            <a:ext cx="4735984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500" b="1" dirty="0" err="1"/>
              <a:t>Firestore</a:t>
            </a:r>
            <a:r>
              <a:rPr lang="en-US" sz="2500" dirty="0"/>
              <a:t>: user profile</a:t>
            </a:r>
          </a:p>
          <a:p>
            <a:r>
              <a:rPr lang="en-US" sz="2500" b="1" dirty="0" err="1"/>
              <a:t>Bcrypt</a:t>
            </a:r>
            <a:r>
              <a:rPr lang="en-US" sz="2500" dirty="0"/>
              <a:t>: password hashing &amp; salting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EB78259-60FD-DD4D-A003-87CA6E2640DF}"/>
              </a:ext>
            </a:extLst>
          </p:cNvPr>
          <p:cNvCxnSpPr>
            <a:stCxn id="7" idx="1"/>
          </p:cNvCxnSpPr>
          <p:nvPr/>
        </p:nvCxnSpPr>
        <p:spPr>
          <a:xfrm flipH="1">
            <a:off x="2548328" y="1731980"/>
            <a:ext cx="1179680" cy="18881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007F06F-0EBC-9540-A9E9-4E2C4220B81E}"/>
              </a:ext>
            </a:extLst>
          </p:cNvPr>
          <p:cNvSpPr txBox="1"/>
          <p:nvPr/>
        </p:nvSpPr>
        <p:spPr>
          <a:xfrm>
            <a:off x="3728008" y="2460609"/>
            <a:ext cx="4735984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500" b="1" dirty="0"/>
              <a:t>Google Map API</a:t>
            </a:r>
            <a:r>
              <a:rPr lang="en-US" sz="2500" dirty="0"/>
              <a:t>: embedded map</a:t>
            </a:r>
          </a:p>
          <a:p>
            <a:r>
              <a:rPr lang="en-US" sz="2500" b="1" dirty="0"/>
              <a:t>Places API</a:t>
            </a:r>
            <a:r>
              <a:rPr lang="en-US" sz="2500" dirty="0"/>
              <a:t>: restaurant </a:t>
            </a:r>
            <a:r>
              <a:rPr lang="en-US" sz="2500" dirty="0" err="1"/>
              <a:t>serches</a:t>
            </a:r>
            <a:endParaRPr lang="en-US" sz="25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423C7E1-E7C0-4B43-BBA8-7C84977D3634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8463992" y="2891496"/>
            <a:ext cx="1313054" cy="5375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9D09CD0-6148-DC4B-ACF2-30708BEDE14A}"/>
              </a:ext>
            </a:extLst>
          </p:cNvPr>
          <p:cNvSpPr txBox="1"/>
          <p:nvPr/>
        </p:nvSpPr>
        <p:spPr>
          <a:xfrm>
            <a:off x="3426690" y="5815080"/>
            <a:ext cx="5338619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500" b="1" dirty="0"/>
              <a:t>Google App Engine</a:t>
            </a:r>
            <a:r>
              <a:rPr lang="en-US" sz="2500" dirty="0"/>
              <a:t>: hosting application</a:t>
            </a:r>
          </a:p>
        </p:txBody>
      </p:sp>
    </p:spTree>
    <p:extLst>
      <p:ext uri="{BB962C8B-B14F-4D97-AF65-F5344CB8AC3E}">
        <p14:creationId xmlns:p14="http://schemas.microsoft.com/office/powerpoint/2010/main" val="4091973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FF18EE-3F81-D042-9ED5-861993933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7B23B-8549-3743-A67C-91F102689D9A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CE74A9-5C17-774C-9092-C75D77F48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Demonstration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CEF578-40B9-F346-8568-B820043BE54F}"/>
              </a:ext>
            </a:extLst>
          </p:cNvPr>
          <p:cNvSpPr txBox="1"/>
          <p:nvPr/>
        </p:nvSpPr>
        <p:spPr>
          <a:xfrm>
            <a:off x="-193431" y="3075057"/>
            <a:ext cx="12578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Here is the product we want to show you…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94941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FF18EE-3F81-D042-9ED5-861993933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7B23B-8549-3743-A67C-91F102689D9A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CE74A9-5C17-774C-9092-C75D77F48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FDB016-C704-0940-84DB-7DA84284D89F}"/>
              </a:ext>
            </a:extLst>
          </p:cNvPr>
          <p:cNvSpPr txBox="1"/>
          <p:nvPr/>
        </p:nvSpPr>
        <p:spPr>
          <a:xfrm>
            <a:off x="-193431" y="3075057"/>
            <a:ext cx="12578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Any questions?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88713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5923D-E49E-A54A-94D7-611DA5AA9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AE664F-E5B1-8241-A720-42D6EDC57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1118498"/>
            <a:ext cx="5559014" cy="3706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34C869-5B60-F744-A661-D72AD4F32D7F}"/>
              </a:ext>
            </a:extLst>
          </p:cNvPr>
          <p:cNvSpPr txBox="1"/>
          <p:nvPr/>
        </p:nvSpPr>
        <p:spPr>
          <a:xfrm>
            <a:off x="780767" y="4878297"/>
            <a:ext cx="48204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Hungry tourists</a:t>
            </a:r>
          </a:p>
        </p:txBody>
      </p:sp>
    </p:spTree>
    <p:extLst>
      <p:ext uri="{BB962C8B-B14F-4D97-AF65-F5344CB8AC3E}">
        <p14:creationId xmlns:p14="http://schemas.microsoft.com/office/powerpoint/2010/main" val="3338297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5923D-E49E-A54A-94D7-611DA5AA9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AE664F-E5B1-8241-A720-42D6EDC57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1118498"/>
            <a:ext cx="5559014" cy="3706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34C869-5B60-F744-A661-D72AD4F32D7F}"/>
              </a:ext>
            </a:extLst>
          </p:cNvPr>
          <p:cNvSpPr txBox="1"/>
          <p:nvPr/>
        </p:nvSpPr>
        <p:spPr>
          <a:xfrm>
            <a:off x="3646602" y="5831277"/>
            <a:ext cx="6840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Where can I find some food?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C2CE58-7BEF-874E-B142-E4D299C0A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187" y="1628990"/>
            <a:ext cx="6101048" cy="4262912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14B553C3-EB86-B045-948B-3E9A4A46B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13181"/>
            <a:ext cx="3294529" cy="329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98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5923D-E49E-A54A-94D7-611DA5AA9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Here’s a solution: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316D16-0A2A-3D47-9562-6CB6EA610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255" y="929640"/>
            <a:ext cx="7685993" cy="56631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08FCDF-AC41-F545-A7E1-D1757F291557}"/>
              </a:ext>
            </a:extLst>
          </p:cNvPr>
          <p:cNvSpPr txBox="1"/>
          <p:nvPr/>
        </p:nvSpPr>
        <p:spPr>
          <a:xfrm>
            <a:off x="-1599467" y="2613392"/>
            <a:ext cx="68402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Mapp</a:t>
            </a:r>
          </a:p>
          <a:p>
            <a:pPr algn="ctr"/>
            <a:endParaRPr lang="en-US" sz="2500" dirty="0"/>
          </a:p>
          <a:p>
            <a:pPr algn="ctr"/>
            <a:r>
              <a:rPr lang="en-US" sz="2500" dirty="0"/>
              <a:t>A restaurant </a:t>
            </a:r>
          </a:p>
          <a:p>
            <a:pPr algn="ctr"/>
            <a:r>
              <a:rPr lang="en-US" sz="2500" dirty="0"/>
              <a:t>finding application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63A865-11C2-3944-A700-435E1560EBFB}"/>
              </a:ext>
            </a:extLst>
          </p:cNvPr>
          <p:cNvCxnSpPr/>
          <p:nvPr/>
        </p:nvCxnSpPr>
        <p:spPr>
          <a:xfrm>
            <a:off x="617680" y="3230380"/>
            <a:ext cx="2405921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305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723068-A1F4-3147-8D48-1AAD8012D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7B23B-8549-3743-A67C-91F102689D9A}" type="slidenum">
              <a:rPr lang="en-US" smtClean="0"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F8EE5B-54A1-4245-9BEF-DC93515CB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Development Methodology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DFBD55-9B29-3449-978C-7D4AF667329E}"/>
              </a:ext>
            </a:extLst>
          </p:cNvPr>
          <p:cNvSpPr txBox="1"/>
          <p:nvPr/>
        </p:nvSpPr>
        <p:spPr>
          <a:xfrm>
            <a:off x="411481" y="1236792"/>
            <a:ext cx="32086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Agile</a:t>
            </a:r>
            <a:r>
              <a:rPr lang="en-US" sz="4000" dirty="0"/>
              <a:t> is used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D50A2D-AAB2-8146-AC41-8B4F9C7ABADA}"/>
              </a:ext>
            </a:extLst>
          </p:cNvPr>
          <p:cNvSpPr txBox="1"/>
          <p:nvPr/>
        </p:nvSpPr>
        <p:spPr>
          <a:xfrm>
            <a:off x="411480" y="2520950"/>
            <a:ext cx="114907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Reason: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Flexible &amp; malleable scheduling, fits teammates’ ever-changing schedules</a:t>
            </a:r>
          </a:p>
        </p:txBody>
      </p:sp>
    </p:spTree>
    <p:extLst>
      <p:ext uri="{BB962C8B-B14F-4D97-AF65-F5344CB8AC3E}">
        <p14:creationId xmlns:p14="http://schemas.microsoft.com/office/powerpoint/2010/main" val="1977190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723068-A1F4-3147-8D48-1AAD8012D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7B23B-8549-3743-A67C-91F102689D9A}" type="slidenum">
              <a:rPr lang="en-US" smtClean="0"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F8EE5B-54A1-4245-9BEF-DC93515CB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&amp; Requirement Setting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D50A2D-AAB2-8146-AC41-8B4F9C7ABADA}"/>
              </a:ext>
            </a:extLst>
          </p:cNvPr>
          <p:cNvSpPr txBox="1"/>
          <p:nvPr/>
        </p:nvSpPr>
        <p:spPr>
          <a:xfrm>
            <a:off x="411480" y="1111874"/>
            <a:ext cx="1149070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In the one-week </a:t>
            </a:r>
            <a:r>
              <a:rPr lang="en-US" sz="4000" b="1" dirty="0"/>
              <a:t>preparation</a:t>
            </a:r>
            <a:r>
              <a:rPr lang="en-US" sz="4000" dirty="0"/>
              <a:t> sprint: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Defined requirements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Assigned roles to teammates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Created user stories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Set up GitHub repository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Began story assignments</a:t>
            </a:r>
          </a:p>
        </p:txBody>
      </p:sp>
    </p:spTree>
    <p:extLst>
      <p:ext uri="{BB962C8B-B14F-4D97-AF65-F5344CB8AC3E}">
        <p14:creationId xmlns:p14="http://schemas.microsoft.com/office/powerpoint/2010/main" val="2309967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723068-A1F4-3147-8D48-1AAD8012D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7B23B-8549-3743-A67C-91F102689D9A}" type="slidenum">
              <a:rPr lang="en-US" smtClean="0"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F8EE5B-54A1-4245-9BEF-DC93515CB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&amp; Testing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D50A2D-AAB2-8146-AC41-8B4F9C7ABADA}"/>
              </a:ext>
            </a:extLst>
          </p:cNvPr>
          <p:cNvSpPr txBox="1"/>
          <p:nvPr/>
        </p:nvSpPr>
        <p:spPr>
          <a:xfrm>
            <a:off x="411480" y="1111874"/>
            <a:ext cx="1149070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In 2 two-week </a:t>
            </a:r>
            <a:r>
              <a:rPr lang="en-US" sz="4000" b="1" dirty="0"/>
              <a:t>development</a:t>
            </a:r>
            <a:r>
              <a:rPr lang="en-US" sz="4000" dirty="0"/>
              <a:t> sprints: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Developed features based on stories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Test after each feature is developed</a:t>
            </a:r>
          </a:p>
          <a:p>
            <a:pPr marL="1657350" lvl="2" indent="-742950">
              <a:buFont typeface="Courier New" panose="02070309020205020404" pitchFamily="49" charset="0"/>
              <a:buChar char="o"/>
            </a:pPr>
            <a:r>
              <a:rPr lang="en-US" sz="4000" dirty="0"/>
              <a:t>Mockito &amp; JUnit for backend</a:t>
            </a:r>
          </a:p>
          <a:p>
            <a:pPr marL="1657350" lvl="2" indent="-742950">
              <a:buFont typeface="Courier New" panose="02070309020205020404" pitchFamily="49" charset="0"/>
              <a:buChar char="o"/>
            </a:pPr>
            <a:r>
              <a:rPr lang="en-US" sz="4000" dirty="0"/>
              <a:t>Manual testing for frontend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Bugs reported on Slack, picked up by developer of corresponding feature</a:t>
            </a:r>
          </a:p>
        </p:txBody>
      </p:sp>
    </p:spTree>
    <p:extLst>
      <p:ext uri="{BB962C8B-B14F-4D97-AF65-F5344CB8AC3E}">
        <p14:creationId xmlns:p14="http://schemas.microsoft.com/office/powerpoint/2010/main" val="1682023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723068-A1F4-3147-8D48-1AAD8012D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7B23B-8549-3743-A67C-91F102689D9A}" type="slidenum">
              <a:rPr lang="en-US" smtClean="0"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F8EE5B-54A1-4245-9BEF-DC93515CB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Shortcomings</a:t>
            </a:r>
          </a:p>
        </p:txBody>
      </p:sp>
    </p:spTree>
    <p:extLst>
      <p:ext uri="{BB962C8B-B14F-4D97-AF65-F5344CB8AC3E}">
        <p14:creationId xmlns:p14="http://schemas.microsoft.com/office/powerpoint/2010/main" val="501917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723068-A1F4-3147-8D48-1AAD8012D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7B23B-8549-3743-A67C-91F102689D9A}" type="slidenum">
              <a:rPr lang="en-US" smtClean="0"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F8EE5B-54A1-4245-9BEF-DC93515CB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D50A2D-AAB2-8146-AC41-8B4F9C7ABADA}"/>
              </a:ext>
            </a:extLst>
          </p:cNvPr>
          <p:cNvSpPr txBox="1"/>
          <p:nvPr/>
        </p:nvSpPr>
        <p:spPr>
          <a:xfrm>
            <a:off x="411480" y="1111874"/>
            <a:ext cx="1172305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Primary communication channel: Slack</a:t>
            </a:r>
          </a:p>
          <a:p>
            <a:endParaRPr lang="en-US" sz="4000" dirty="0"/>
          </a:p>
          <a:p>
            <a:r>
              <a:rPr lang="en-US" sz="4000" dirty="0"/>
              <a:t>Every Monday: Google Hangout meeting (1 hour)</a:t>
            </a:r>
          </a:p>
          <a:p>
            <a:r>
              <a:rPr lang="en-US" sz="4000" dirty="0"/>
              <a:t>Every Wednesday: Physical meeting (1 hour)</a:t>
            </a:r>
          </a:p>
          <a:p>
            <a:r>
              <a:rPr lang="en-US" sz="4000" dirty="0"/>
              <a:t>After every CS3300 class: stand-up meeting (10 minute)</a:t>
            </a:r>
          </a:p>
        </p:txBody>
      </p:sp>
    </p:spTree>
    <p:extLst>
      <p:ext uri="{BB962C8B-B14F-4D97-AF65-F5344CB8AC3E}">
        <p14:creationId xmlns:p14="http://schemas.microsoft.com/office/powerpoint/2010/main" val="4068305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CF1A2CB1E2B443A9809E59C59C9AA4" ma:contentTypeVersion="6" ma:contentTypeDescription="Create a new document." ma:contentTypeScope="" ma:versionID="b75aeb60e7fda46c0e2ca350d5b93b03">
  <xsd:schema xmlns:xsd="http://www.w3.org/2001/XMLSchema" xmlns:xs="http://www.w3.org/2001/XMLSchema" xmlns:p="http://schemas.microsoft.com/office/2006/metadata/properties" xmlns:ns2="009f4d39-3551-4e1f-9de3-1ddf422b2bc3" targetNamespace="http://schemas.microsoft.com/office/2006/metadata/properties" ma:root="true" ma:fieldsID="5c0c509515babd22db11137128d411d6" ns2:_="">
    <xsd:import namespace="009f4d39-3551-4e1f-9de3-1ddf422b2bc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9f4d39-3551-4e1f-9de3-1ddf422b2b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49AF430-99F1-4F20-AAA1-E919A192863A}">
  <ds:schemaRefs>
    <ds:schemaRef ds:uri="http://schemas.openxmlformats.org/package/2006/metadata/core-properties"/>
    <ds:schemaRef ds:uri="009f4d39-3551-4e1f-9de3-1ddf422b2bc3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terms/"/>
    <ds:schemaRef ds:uri="http://purl.org/dc/elements/1.1/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6CAFEBD-75E9-4131-AB0D-BD3048AB7F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A23B2F-5EE2-47EA-AA45-B2D2D0CE71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09f4d39-3551-4e1f-9de3-1ddf422b2bc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212</Words>
  <Application>Microsoft Macintosh PowerPoint</Application>
  <PresentationFormat>Widescreen</PresentationFormat>
  <Paragraphs>59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Courier New</vt:lpstr>
      <vt:lpstr>Office Theme</vt:lpstr>
      <vt:lpstr>PowerPoint Presentation</vt:lpstr>
      <vt:lpstr>Motivation</vt:lpstr>
      <vt:lpstr>Motivation</vt:lpstr>
      <vt:lpstr>Here’s a solution:</vt:lpstr>
      <vt:lpstr>Software Development Methodology</vt:lpstr>
      <vt:lpstr>Planning &amp; Requirement Setting</vt:lpstr>
      <vt:lpstr>Development &amp; Testing</vt:lpstr>
      <vt:lpstr>Shortcomings</vt:lpstr>
      <vt:lpstr>Communication</vt:lpstr>
      <vt:lpstr>Technology Used</vt:lpstr>
      <vt:lpstr>Live Demonstration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SmartServe</dc:title>
  <dc:creator>Ka Hei Wu</dc:creator>
  <cp:lastModifiedBy>Pak Nin NG</cp:lastModifiedBy>
  <cp:revision>80</cp:revision>
  <dcterms:created xsi:type="dcterms:W3CDTF">2020-02-11T12:17:48Z</dcterms:created>
  <dcterms:modified xsi:type="dcterms:W3CDTF">2020-03-04T16:35:38Z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0x01010043CF1A2CB1E2B443A9809E59C59C9AA4</vt:lpwstr>
  </property>
</Properties>
</file>